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17"/>
  </p:notesMasterIdLst>
  <p:sldIdLst>
    <p:sldId id="256" r:id="rId5"/>
    <p:sldId id="257" r:id="rId6"/>
    <p:sldId id="267" r:id="rId7"/>
    <p:sldId id="266" r:id="rId8"/>
    <p:sldId id="258" r:id="rId9"/>
    <p:sldId id="259" r:id="rId10"/>
    <p:sldId id="260" r:id="rId11"/>
    <p:sldId id="261" r:id="rId12"/>
    <p:sldId id="262" r:id="rId13"/>
    <p:sldId id="264" r:id="rId14"/>
    <p:sldId id="265" r:id="rId15"/>
    <p:sldId id="263" r:id="rId1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20" autoAdjust="0"/>
  </p:normalViewPr>
  <p:slideViewPr>
    <p:cSldViewPr showGuides="1">
      <p:cViewPr varScale="1">
        <p:scale>
          <a:sx n="111" d="100"/>
          <a:sy n="111" d="100"/>
        </p:scale>
        <p:origin x="-153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454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AFBC6-5CB7-4A2E-8BCA-6F673EBFD63A}" type="datetimeFigureOut">
              <a:rPr lang="en-US" smtClean="0"/>
              <a:t>10/16/2015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9CCFE-DDEC-410F-BB9E-1C803C39F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  <p:pic>
        <p:nvPicPr>
          <p:cNvPr id="6" name="Picture 5" descr="title page graphic-HFIR_SN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200" cy="46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10/16/2015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molecular dynamics</a:t>
            </a:r>
          </a:p>
        </p:txBody>
      </p:sp>
      <p:pic>
        <p:nvPicPr>
          <p:cNvPr id="11" name="Picture 2" descr="C:\Users\jbq\Documents\work\presentations or reports\templates and how-to and acknowledgments\camm_logo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172200"/>
            <a:ext cx="66914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3231654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Introduction to</a:t>
            </a:r>
            <a:br>
              <a:rPr lang="en-US" sz="3600" dirty="0" smtClean="0"/>
            </a:br>
            <a:r>
              <a:rPr lang="en-US" sz="3600" dirty="0" smtClean="0"/>
              <a:t>AMBER FF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 smtClean="0"/>
              <a:t>Borreguero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5779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/>
              <a:t>Atomic partial </a:t>
            </a:r>
            <a:r>
              <a:rPr lang="en-US" dirty="0" smtClean="0"/>
              <a:t>charges</a:t>
            </a:r>
            <a:endParaRPr lang="en-US" dirty="0"/>
          </a:p>
        </p:txBody>
      </p:sp>
      <p:pic>
        <p:nvPicPr>
          <p:cNvPr id="3" name="Picture 2" descr="charg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2" y="683419"/>
            <a:ext cx="5791200" cy="22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charg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2" y="3131344"/>
            <a:ext cx="27241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charge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3202782"/>
            <a:ext cx="283368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335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57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9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/>
              <a:t>Atom </a:t>
            </a:r>
            <a:r>
              <a:rPr lang="en-US" dirty="0" smtClean="0"/>
              <a:t>types</a:t>
            </a:r>
            <a:endParaRPr lang="en-US" dirty="0"/>
          </a:p>
        </p:txBody>
      </p:sp>
      <p:pic>
        <p:nvPicPr>
          <p:cNvPr id="4" name="Picture 3" descr="type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9" t="4116" b="30900"/>
          <a:stretch/>
        </p:blipFill>
        <p:spPr bwMode="auto">
          <a:xfrm>
            <a:off x="5334000" y="1154772"/>
            <a:ext cx="3770745" cy="4636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200" y="813140"/>
            <a:ext cx="768197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Nuclei </a:t>
            </a:r>
            <a:r>
              <a:rPr lang="en-US" dirty="0" smtClean="0">
                <a:sym typeface="Wingdings" panose="05000000000000000000" pitchFamily="2" charset="2"/>
              </a:rPr>
              <a:t> Atoms with properties dependent on their chemical environment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76200" y="2209800"/>
            <a:ext cx="529023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Orb. hybridization  number of covalent bonds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polarization  </a:t>
            </a:r>
            <a:r>
              <a:rPr lang="en-US" dirty="0">
                <a:sym typeface="Wingdings" panose="05000000000000000000" pitchFamily="2" charset="2"/>
              </a:rPr>
              <a:t>fractional </a:t>
            </a:r>
            <a:r>
              <a:rPr lang="en-US" dirty="0" smtClean="0">
                <a:sym typeface="Wingdings" panose="05000000000000000000" pitchFamily="2" charset="2"/>
              </a:rPr>
              <a:t>valence charges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charge fluctuations  Van der Waals </a:t>
            </a:r>
            <a:r>
              <a:rPr lang="en-US" dirty="0" err="1" smtClean="0">
                <a:sym typeface="Wingdings" panose="05000000000000000000" pitchFamily="2" charset="2"/>
              </a:rPr>
              <a:t>parms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8304" y="1524000"/>
            <a:ext cx="420018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>
                <a:latin typeface="+mj-lt"/>
              </a:rPr>
              <a:t>1 element, many </a:t>
            </a:r>
            <a:r>
              <a:rPr lang="en-US" sz="2400" i="1" dirty="0" smtClean="0">
                <a:latin typeface="+mj-lt"/>
              </a:rPr>
              <a:t>types </a:t>
            </a:r>
            <a:r>
              <a:rPr lang="en-US" sz="2400" dirty="0" smtClean="0"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99099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/>
              <a:t>Atom </a:t>
            </a:r>
            <a:r>
              <a:rPr lang="en-US" dirty="0" smtClean="0"/>
              <a:t>types</a:t>
            </a:r>
            <a:endParaRPr lang="en-US" dirty="0"/>
          </a:p>
        </p:txBody>
      </p:sp>
      <p:pic>
        <p:nvPicPr>
          <p:cNvPr id="9" name="Picture 8" descr="charge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05000"/>
            <a:ext cx="4007643" cy="4202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File:L-Isoleucin - L-Isoleucine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609600"/>
            <a:ext cx="2209800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821140"/>
            <a:ext cx="342914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Example: Isoleucine amino acid</a:t>
            </a:r>
          </a:p>
        </p:txBody>
      </p:sp>
      <p:pic>
        <p:nvPicPr>
          <p:cNvPr id="1028" name="Picture 4" descr="Chemical structure of Isoleuc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73" y="228600"/>
            <a:ext cx="2140527" cy="216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916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Expansion in multi-body </a:t>
            </a:r>
            <a:r>
              <a:rPr lang="en-US" dirty="0" smtClean="0"/>
              <a:t>terms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10081" y="685800"/>
                <a:ext cx="8382000" cy="615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i="1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i="1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i="1">
                            <a:latin typeface="Cambria Math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+…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81" y="685800"/>
                <a:ext cx="8382000" cy="615168"/>
              </a:xfrm>
              <a:prstGeom prst="rect">
                <a:avLst/>
              </a:prstGeom>
              <a:blipFill rotWithShape="1">
                <a:blip r:embed="rId2"/>
                <a:stretch>
                  <a:fillRect t="-45000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8600" y="1219200"/>
                <a:ext cx="5615063" cy="51287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lvl="1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1-body</a:t>
                </a:r>
                <a:endParaRPr lang="en-US" dirty="0"/>
              </a:p>
              <a:p>
                <a:pPr marL="742950" lvl="2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/>
                  <a:t>I</a:t>
                </a:r>
                <a:r>
                  <a:rPr lang="en-US" dirty="0" smtClean="0"/>
                  <a:t>nteraction with external fields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 smtClean="0"/>
                  <a:t>, boundaries)</a:t>
                </a:r>
                <a:endParaRPr lang="en-US" dirty="0"/>
              </a:p>
              <a:p>
                <a:pPr marL="742950" lvl="2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 smtClean="0"/>
                  <a:t>Positional restrains on atomic coordinates</a:t>
                </a:r>
                <a:endParaRPr lang="en-US" dirty="0"/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2-body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 smtClean="0"/>
                  <a:t>“Covalent” bonds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/>
                  <a:t>E</a:t>
                </a:r>
                <a:r>
                  <a:rPr lang="en-US" dirty="0" smtClean="0"/>
                  <a:t>lectrostatics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 smtClean="0"/>
                  <a:t>Van der Waals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3-body</a:t>
                </a:r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/>
                  <a:t>A</a:t>
                </a:r>
                <a:r>
                  <a:rPr lang="en-US" dirty="0" smtClean="0"/>
                  <a:t>ngle bonds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4-body</a:t>
                </a:r>
                <a:endParaRPr lang="en-US" dirty="0"/>
              </a:p>
              <a:p>
                <a:pPr marL="742950" lvl="1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 smtClean="0"/>
                  <a:t>Dihedral bonds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chemeClr val="tx2"/>
                  </a:buClr>
                  <a:buFont typeface="Arial" panose="020B0604020202020204" pitchFamily="34" charset="0"/>
                  <a:buChar char="ʘ"/>
                </a:pPr>
                <a:r>
                  <a:rPr lang="en-US" dirty="0"/>
                  <a:t>I</a:t>
                </a:r>
                <a:r>
                  <a:rPr lang="en-US" dirty="0" smtClean="0"/>
                  <a:t>mproper torsions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19200"/>
                <a:ext cx="5615063" cy="5128712"/>
              </a:xfrm>
              <a:prstGeom prst="rect">
                <a:avLst/>
              </a:prstGeom>
              <a:blipFill rotWithShape="1">
                <a:blip r:embed="rId3"/>
                <a:stretch>
                  <a:fillRect l="-760" r="-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93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 smtClean="0"/>
              <a:t>2-body: “covalent” bond</a:t>
            </a:r>
            <a:endParaRPr lang="en-US" dirty="0"/>
          </a:p>
        </p:txBody>
      </p:sp>
      <p:pic>
        <p:nvPicPr>
          <p:cNvPr id="4" name="Picture 3" descr="bondp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97"/>
          <a:stretch/>
        </p:blipFill>
        <p:spPr bwMode="auto">
          <a:xfrm>
            <a:off x="304800" y="4900188"/>
            <a:ext cx="8672512" cy="111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8600" y="838200"/>
                <a:ext cx="4356414" cy="2184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Harmonic potential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𝐽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𝑲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𝑩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𝐼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𝐽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𝒆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Appropriate for T &lt;&lt; </a:t>
                </a:r>
                <a:r>
                  <a:rPr lang="en-US" dirty="0" err="1" smtClean="0"/>
                  <a:t>T</a:t>
                </a:r>
                <a:r>
                  <a:rPr lang="en-US" sz="2400" baseline="-25000" dirty="0" err="1" smtClean="0"/>
                  <a:t>dissac</a:t>
                </a:r>
                <a:r>
                  <a:rPr lang="en-US" sz="2400" baseline="-25000" dirty="0" smtClean="0"/>
                  <a:t>.</a:t>
                </a:r>
                <a:r>
                  <a:rPr lang="en-US" dirty="0" smtClean="0"/>
                  <a:t>(&gt;&gt;300K)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Equipartition 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𝑇</m:t>
                    </m:r>
                  </m:oMath>
                </a14:m>
                <a:endParaRPr lang="en-US" dirty="0" smtClean="0"/>
              </a:p>
              <a:p>
                <a:pPr marL="285750" indent="-285750"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4356414" cy="2184444"/>
              </a:xfrm>
              <a:prstGeom prst="rect">
                <a:avLst/>
              </a:prstGeom>
              <a:blipFill rotWithShape="1">
                <a:blip r:embed="rId3"/>
                <a:stretch>
                  <a:fillRect l="-1261" t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685800"/>
            <a:ext cx="4206875" cy="3882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228600" y="2968354"/>
            <a:ext cx="4419600" cy="1375046"/>
            <a:chOff x="152400" y="2739754"/>
            <a:chExt cx="4419600" cy="1375046"/>
          </a:xfrm>
        </p:grpSpPr>
        <p:sp>
          <p:nvSpPr>
            <p:cNvPr id="30" name="Double Bracket 29"/>
            <p:cNvSpPr/>
            <p:nvPr/>
          </p:nvSpPr>
          <p:spPr>
            <a:xfrm>
              <a:off x="152400" y="2739754"/>
              <a:ext cx="4356414" cy="1375046"/>
            </a:xfrm>
            <a:prstGeom prst="bracketPair">
              <a:avLst>
                <a:gd name="adj" fmla="val 9752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9587" y="3011168"/>
              <a:ext cx="436241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/>
                <a:t>For T &lt;&lt; </a:t>
              </a:r>
              <a:r>
                <a:rPr lang="en-US" dirty="0" err="1" smtClean="0"/>
                <a:t>T</a:t>
              </a:r>
              <a:r>
                <a:rPr lang="en-US" sz="2400" baseline="-25000" dirty="0" err="1" smtClean="0"/>
                <a:t>dissac</a:t>
              </a:r>
              <a:r>
                <a:rPr lang="en-US" sz="2400" baseline="-25000" dirty="0" smtClean="0"/>
                <a:t> </a:t>
              </a:r>
              <a:r>
                <a:rPr lang="en-US" dirty="0" smtClean="0"/>
                <a:t>use the Morse potential</a:t>
              </a:r>
              <a:r>
                <a:rPr lang="en-US" dirty="0"/>
                <a:t>:</a:t>
              </a:r>
              <a:endParaRPr lang="en-US" dirty="0" smtClean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212830" y="3484091"/>
                  <a:ext cx="3897349" cy="5595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𝑫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𝒆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𝒂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(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i="1">
                                                    <a:latin typeface="Cambria Math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i="1">
                                                    <a:latin typeface="Cambria Math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𝐽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𝒓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𝒆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830" y="3484091"/>
                  <a:ext cx="3897349" cy="55951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Rectangle 35"/>
          <p:cNvSpPr/>
          <p:nvPr/>
        </p:nvSpPr>
        <p:spPr>
          <a:xfrm>
            <a:off x="228600" y="4568554"/>
            <a:ext cx="34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prstClr val="black"/>
                </a:solidFill>
              </a:rPr>
              <a:t>Example of parameterization: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3352800" y="5334000"/>
            <a:ext cx="609600" cy="762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7391400" y="5334000"/>
            <a:ext cx="609600" cy="762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08267" y="6090719"/>
            <a:ext cx="150554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(Kcal/molÅ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</p:txBody>
      </p:sp>
      <p:sp>
        <p:nvSpPr>
          <p:cNvPr id="40" name="Oval 39"/>
          <p:cNvSpPr/>
          <p:nvPr/>
        </p:nvSpPr>
        <p:spPr>
          <a:xfrm>
            <a:off x="1295400" y="5334000"/>
            <a:ext cx="609600" cy="762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14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 smtClean="0"/>
              <a:t>3-body: “angle bending”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7527" y="4560332"/>
            <a:ext cx="9036473" cy="1219200"/>
            <a:chOff x="107527" y="4953000"/>
            <a:chExt cx="9036473" cy="1219200"/>
          </a:xfrm>
        </p:grpSpPr>
        <p:pic>
          <p:nvPicPr>
            <p:cNvPr id="4" name="Picture 3" descr="anglepar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5" b="81369"/>
            <a:stretch/>
          </p:blipFill>
          <p:spPr bwMode="auto">
            <a:xfrm>
              <a:off x="107527" y="5038928"/>
              <a:ext cx="9036473" cy="1133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514600" y="4953000"/>
              <a:ext cx="228600" cy="1524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07527" y="4343400"/>
            <a:ext cx="34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prstClr val="black"/>
                </a:solidFill>
              </a:rPr>
              <a:t>Example of parameterization: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228600" y="838200"/>
                <a:ext cx="4572000" cy="181447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 smtClean="0"/>
                  <a:t>Harmonic potential: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𝐽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en-US" sz="2000" b="1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𝒌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𝜽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𝐼𝐽𝐾</m:t>
                                </m:r>
                              </m:sub>
                            </m:sSub>
                            <m:r>
                              <a:rPr lang="en-US" sz="2000" b="1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𝑐𝑜𝑠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𝐼𝐽𝐾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𝐾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𝐾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4572000" cy="1814471"/>
              </a:xfrm>
              <a:prstGeom prst="rect">
                <a:avLst/>
              </a:prstGeom>
              <a:blipFill rotWithShape="1">
                <a:blip r:embed="rId3"/>
                <a:stretch>
                  <a:fillRect l="-1200" t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81000" y="3200400"/>
            <a:ext cx="1847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381000" y="2667254"/>
                <a:ext cx="4945778" cy="1578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Equipartition theorem: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𝐼𝐽𝐾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~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𝑇</m:t>
                    </m:r>
                  </m:oMath>
                </a14:m>
                <a:endParaRPr lang="en-US" sz="2000" dirty="0" smtClean="0"/>
              </a:p>
              <a:p>
                <a:pPr marL="285750" indent="-285750"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Compare fluctuations </a:t>
                </a:r>
                <a:r>
                  <a:rPr lang="en-US" dirty="0" smtClean="0"/>
                  <a:t>to 2-body potential:</a:t>
                </a:r>
              </a:p>
              <a:p>
                <a:pPr lvl="1" algn="ctr">
                  <a:buClr>
                    <a:schemeClr val="tx2"/>
                  </a:buClr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𝐼𝐽𝐾</m:t>
                            </m:r>
                          </m:sub>
                        </m:sSub>
                      </m:num>
                      <m:den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den>
                    </m:f>
                    <m:r>
                      <a:rPr lang="en-US" sz="2400" b="1" i="0" smtClean="0"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sz="2400" b="1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𝐵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sz="2400" b="1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/>
                      </a:rPr>
                      <m:t>~</m:t>
                    </m:r>
                  </m:oMath>
                </a14:m>
                <a:r>
                  <a:rPr lang="en-US" dirty="0" smtClean="0"/>
                  <a:t>2 (“softer” potential)</a:t>
                </a:r>
                <a:endParaRPr lang="en-US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667254"/>
                <a:ext cx="4945778" cy="1578317"/>
              </a:xfrm>
              <a:prstGeom prst="rect">
                <a:avLst/>
              </a:prstGeom>
              <a:blipFill rotWithShape="1">
                <a:blip r:embed="rId4"/>
                <a:stretch>
                  <a:fillRect l="-863" r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1295400" y="5093732"/>
            <a:ext cx="609600" cy="762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352800" y="5093732"/>
            <a:ext cx="609600" cy="762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486400" y="5093732"/>
            <a:ext cx="609600" cy="762000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93863" y="5855732"/>
            <a:ext cx="122341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(Kcal/</a:t>
            </a:r>
            <a:r>
              <a:rPr lang="en-US" dirty="0" err="1" smtClean="0"/>
              <a:t>mol</a:t>
            </a:r>
            <a:r>
              <a:rPr lang="en-US" dirty="0" smtClean="0"/>
              <a:t>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867400" y="1370462"/>
            <a:ext cx="3048000" cy="1870579"/>
            <a:chOff x="5718076" y="1370462"/>
            <a:chExt cx="3048000" cy="1870579"/>
          </a:xfrm>
        </p:grpSpPr>
        <p:pic>
          <p:nvPicPr>
            <p:cNvPr id="8" name="Picture 7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9" t="12491" r="11656" b="10968"/>
            <a:stretch/>
          </p:blipFill>
          <p:spPr bwMode="auto">
            <a:xfrm>
              <a:off x="5718076" y="1370462"/>
              <a:ext cx="3048000" cy="187057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/>
                <p:cNvSpPr/>
                <p:nvPr/>
              </p:nvSpPr>
              <p:spPr>
                <a:xfrm>
                  <a:off x="5943600" y="2590800"/>
                  <a:ext cx="410014" cy="493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/>
                          </a:rPr>
                          <m:t>𝑰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590800"/>
                  <a:ext cx="410014" cy="493556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/>
                <p:cNvSpPr/>
                <p:nvPr/>
              </p:nvSpPr>
              <p:spPr>
                <a:xfrm>
                  <a:off x="6996261" y="1563504"/>
                  <a:ext cx="406257" cy="493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𝑱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6261" y="1563504"/>
                  <a:ext cx="406257" cy="493556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/>
                <p:cNvSpPr/>
                <p:nvPr/>
              </p:nvSpPr>
              <p:spPr>
                <a:xfrm>
                  <a:off x="7976068" y="2590800"/>
                  <a:ext cx="498330" cy="4935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/>
                          </a:rPr>
                          <m:t>𝑲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6068" y="2590800"/>
                  <a:ext cx="498330" cy="493556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/>
                <p:cNvSpPr/>
                <p:nvPr/>
              </p:nvSpPr>
              <p:spPr>
                <a:xfrm>
                  <a:off x="6934200" y="2600980"/>
                  <a:ext cx="640560" cy="523220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200" y="2600980"/>
                  <a:ext cx="640560" cy="52322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 19"/>
                <p:cNvSpPr/>
                <p:nvPr/>
              </p:nvSpPr>
              <p:spPr>
                <a:xfrm>
                  <a:off x="6400800" y="1752600"/>
                  <a:ext cx="542648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36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1752600"/>
                  <a:ext cx="542648" cy="646331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tangle 20"/>
                <p:cNvSpPr/>
                <p:nvPr/>
              </p:nvSpPr>
              <p:spPr>
                <a:xfrm>
                  <a:off x="7786093" y="1676400"/>
                  <a:ext cx="672107" cy="523220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093" y="1676400"/>
                  <a:ext cx="672107" cy="52322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Arc 22"/>
          <p:cNvSpPr/>
          <p:nvPr/>
        </p:nvSpPr>
        <p:spPr>
          <a:xfrm flipH="1" flipV="1">
            <a:off x="5829786" y="2404872"/>
            <a:ext cx="831075" cy="914400"/>
          </a:xfrm>
          <a:prstGeom prst="arc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5268172" y="3067229"/>
                <a:ext cx="900952" cy="388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</m:acc>
                      <m:r>
                        <a:rPr lang="en-US" i="1">
                          <a:latin typeface="Cambria Math"/>
                          <a:ea typeface="Cambria Math"/>
                        </a:rPr>
                        <m:t>𝛿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𝐼𝐽𝐾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72" y="3067229"/>
                <a:ext cx="900952" cy="388761"/>
              </a:xfrm>
              <a:prstGeom prst="rect">
                <a:avLst/>
              </a:prstGeom>
              <a:blipFill rotWithShape="1"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4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 smtClean="0"/>
              <a:t>4-body: Dihedral torsion</a:t>
            </a:r>
            <a:endParaRPr lang="en-US" dirty="0"/>
          </a:p>
        </p:txBody>
      </p:sp>
      <p:pic>
        <p:nvPicPr>
          <p:cNvPr id="4" name="Picture 3" descr="torsionp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883"/>
          <a:stretch/>
        </p:blipFill>
        <p:spPr bwMode="auto">
          <a:xfrm>
            <a:off x="169322" y="5105400"/>
            <a:ext cx="8746078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7527" y="4724400"/>
            <a:ext cx="34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prstClr val="black"/>
                </a:solidFill>
              </a:rPr>
              <a:t>Example of parameterization: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8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/>
              <a:t>Improper </a:t>
            </a:r>
            <a:r>
              <a:rPr lang="en-US" dirty="0" smtClean="0"/>
              <a:t>torsions</a:t>
            </a:r>
            <a:endParaRPr lang="en-US" dirty="0"/>
          </a:p>
        </p:txBody>
      </p:sp>
      <p:pic>
        <p:nvPicPr>
          <p:cNvPr id="4" name="Picture 3" descr="improperpar-f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8077200" cy="227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bene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568825"/>
            <a:ext cx="1447800" cy="13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mi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416425"/>
            <a:ext cx="23622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032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nl-NL" dirty="0"/>
              <a:t>Van der Waals (LJ) </a:t>
            </a:r>
            <a:r>
              <a:rPr lang="nl-NL" dirty="0" smtClean="0"/>
              <a:t>parameters</a:t>
            </a:r>
            <a:endParaRPr lang="en-US" dirty="0"/>
          </a:p>
        </p:txBody>
      </p:sp>
      <p:pic>
        <p:nvPicPr>
          <p:cNvPr id="4" name="Picture 3" descr="vdwp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43" y="1599406"/>
            <a:ext cx="8001000" cy="228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" y="4109244"/>
            <a:ext cx="8135937" cy="114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3919521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F913069-075D-49F7-AF90-34940D14808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Powerpoint-Template_HFIR-SNS.potx</Template>
  <TotalTime>6779</TotalTime>
  <Words>489</Words>
  <Application>Microsoft Office PowerPoint</Application>
  <PresentationFormat>On-screen Show (4:3)</PresentationFormat>
  <Paragraphs>59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Powerpoint-Template_HFIR-SNS</vt:lpstr>
      <vt:lpstr>Introduction to AMBER FF </vt:lpstr>
      <vt:lpstr>Atom types</vt:lpstr>
      <vt:lpstr>Atom types</vt:lpstr>
      <vt:lpstr>Expansion in multi-body terms</vt:lpstr>
      <vt:lpstr>2-body: “covalent” bond</vt:lpstr>
      <vt:lpstr>3-body: “angle bending”</vt:lpstr>
      <vt:lpstr>4-body: Dihedral torsion</vt:lpstr>
      <vt:lpstr>Improper torsions</vt:lpstr>
      <vt:lpstr>Van der Waals (LJ) parameters</vt:lpstr>
      <vt:lpstr>Atomic partial charges</vt:lpstr>
      <vt:lpstr>PowerPoint Presentation</vt:lpstr>
      <vt:lpstr>PowerPoint Presentation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Borreguero Calvo, Jose M.</cp:lastModifiedBy>
  <cp:revision>155</cp:revision>
  <dcterms:created xsi:type="dcterms:W3CDTF">2014-04-28T13:33:12Z</dcterms:created>
  <dcterms:modified xsi:type="dcterms:W3CDTF">2015-10-16T20:41:16Z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